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300" r:id="rId5"/>
    <p:sldId id="308" r:id="rId6"/>
    <p:sldId id="316" r:id="rId7"/>
    <p:sldId id="318" r:id="rId8"/>
    <p:sldId id="337" r:id="rId9"/>
    <p:sldId id="338" r:id="rId10"/>
    <p:sldId id="342" r:id="rId11"/>
    <p:sldId id="343" r:id="rId12"/>
    <p:sldId id="344" r:id="rId13"/>
    <p:sldId id="306" r:id="rId14"/>
  </p:sldIdLst>
  <p:sldSz cx="9144000" cy="5143500" type="screen16x9"/>
  <p:notesSz cx="6858000" cy="9144000"/>
  <p:defaultTextStyle>
    <a:defPPr>
      <a:defRPr lang="fi-FI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inen Henna" initials="MH" lastIdx="3" clrIdx="0">
    <p:extLst>
      <p:ext uri="{19B8F6BF-5375-455C-9EA6-DF929625EA0E}">
        <p15:presenceInfo xmlns:p15="http://schemas.microsoft.com/office/powerpoint/2012/main" userId="S::Henna.Malinen@env.fi::9fa9ec34-61ea-48ba-b38d-8fc6a31ea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019"/>
    <a:srgbClr val="C0CE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91928" autoAdjust="0"/>
  </p:normalViewPr>
  <p:slideViewPr>
    <p:cSldViewPr snapToGrid="0" snapToObjects="1" showGuides="1">
      <p:cViewPr varScale="1">
        <p:scale>
          <a:sx n="70" d="100"/>
          <a:sy n="70" d="100"/>
        </p:scale>
        <p:origin x="472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276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01ECC-E8ED-8049-87C5-AD9E65F48282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66638-6B8E-E049-88CD-19C808211E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4053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 merki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3" y="620784"/>
            <a:ext cx="5184970" cy="3516087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7900" b="0" i="1">
                <a:solidFill>
                  <a:srgbClr val="1A3019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408891" y="620784"/>
            <a:ext cx="1719245" cy="3330432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5AF2C-4409-4440-BFFF-C0E3008AC87E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6BFFC5-7747-1845-9909-06CB40EA4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12"/>
          <a:stretch/>
        </p:blipFill>
        <p:spPr>
          <a:xfrm>
            <a:off x="5029201" y="163563"/>
            <a:ext cx="4114800" cy="207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5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siaalinen_hyvinv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D7C146-6C15-ED4E-8528-113892D5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37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uontoon_liikkuma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D7C146-6C15-ED4E-8528-113892D5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93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herrakenteen_turvaam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D7C146-6C15-ED4E-8528-113892D5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108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ää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D7C146-6C15-ED4E-8528-113892D5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41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 logolla ja kuvituks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539EA3C-48E5-2847-B1D0-A45735A2D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423" b="56184"/>
          <a:stretch/>
        </p:blipFill>
        <p:spPr>
          <a:xfrm rot="19714607">
            <a:off x="-44636" y="3726934"/>
            <a:ext cx="1004834" cy="12459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11317" y="375556"/>
            <a:ext cx="2057401" cy="3828581"/>
          </a:xfrm>
        </p:spPr>
        <p:txBody>
          <a:bodyPr anchor="t"/>
          <a:lstStyle>
            <a:lvl1pPr>
              <a:defRPr sz="2400" b="0" i="1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415862" y="375556"/>
            <a:ext cx="5170029" cy="382858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1FFA499-6AB7-D145-BAB3-54B1393D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CA783A7-6C38-5743-8CB4-726214DB1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5559" y="4767263"/>
            <a:ext cx="1700332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2147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ksi sisältökohdetta logolla ja kuvituks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D1750C-BD42-954B-AB95-F3D5DABA6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532"/>
            <a:ext cx="4060092" cy="1313968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1FFA499-6AB7-D145-BAB3-54B1393D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EA27C4F-49EF-8E48-B6D8-EEF7C25E9A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1317" y="375556"/>
            <a:ext cx="2057401" cy="3828581"/>
          </a:xfrm>
        </p:spPr>
        <p:txBody>
          <a:bodyPr anchor="t"/>
          <a:lstStyle>
            <a:lvl1pPr>
              <a:defRPr sz="2400" b="0" i="1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761413A-F174-734C-B27E-73BFA45CB24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15862" y="375556"/>
            <a:ext cx="5170029" cy="382858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8D66EFA-19D0-6B4F-8335-4D70038C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5559" y="4767263"/>
            <a:ext cx="1700332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596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Kaksi sisältökohdetta logolla ja kuvituks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D1750C-BD42-954B-AB95-F3D5DABA6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532"/>
            <a:ext cx="4060092" cy="1313968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1FFA499-6AB7-D145-BAB3-54B1393D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0A91CA9-BDA3-7846-A2DE-31F64FC906B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11316" y="2073500"/>
            <a:ext cx="2057402" cy="2130638"/>
          </a:xfrm>
        </p:spPr>
        <p:txBody>
          <a:bodyPr anchor="b"/>
          <a:lstStyle>
            <a:lvl1pPr marL="0" indent="0" algn="l">
              <a:buNone/>
              <a:defRPr sz="1400" b="0">
                <a:solidFill>
                  <a:srgbClr val="1A3019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214FB58-C258-FE40-90B7-94DDC96DC1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1317" y="375557"/>
            <a:ext cx="2057401" cy="1595550"/>
          </a:xfrm>
        </p:spPr>
        <p:txBody>
          <a:bodyPr anchor="t"/>
          <a:lstStyle>
            <a:lvl1pPr>
              <a:defRPr sz="2400" b="0" i="1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BE062837-BF46-9048-B484-6DED15E0BB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15862" y="375556"/>
            <a:ext cx="5170029" cy="382858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2E3D201-53B5-734E-B313-020FA4E89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5559" y="4767263"/>
            <a:ext cx="1700332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30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Kaksi sisältökohdetta logolla ja kuvituks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ax, device, hat&#10;&#10;Description automatically generated">
            <a:extLst>
              <a:ext uri="{FF2B5EF4-FFF2-40B4-BE49-F238E27FC236}">
                <a16:creationId xmlns:a16="http://schemas.microsoft.com/office/drawing/2014/main" id="{2CF9C196-AAB0-454C-9EBF-CE07B92E15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940" y="-23565"/>
            <a:ext cx="9263879" cy="5190630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1FFA499-6AB7-D145-BAB3-54B1393D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7C8BB60-3317-5346-A9C8-10CA70A2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00150" y="375556"/>
            <a:ext cx="3682090" cy="38487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06DA538-144B-A94B-A62F-86F2939F2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2866" y="375556"/>
            <a:ext cx="3585961" cy="38487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0EB30F3E-DB95-074F-B4CB-320802C53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5559" y="4767263"/>
            <a:ext cx="1700332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21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Kaksi sisältökohdetta logolla ja kuvituks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F123F3D-EF31-6346-BA96-7408BF6C890E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C0CE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1FFA499-6AB7-D145-BAB3-54B1393D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rgbClr val="1A3019"/>
                </a:solidFill>
              </a:defRPr>
            </a:lvl1pPr>
          </a:lstStyle>
          <a:p>
            <a:fld id="{003CFDAE-42B6-774F-8F48-1A515DB387FA}" type="datetime1">
              <a:rPr lang="fi-FI" smtClean="0"/>
              <a:pPr/>
              <a:t>1.12.2020</a:t>
            </a:fld>
            <a:endParaRPr lang="fi-FI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DA40FB3-6156-7146-B68F-5A1FE9D771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1317" y="375556"/>
            <a:ext cx="2057401" cy="3828581"/>
          </a:xfrm>
        </p:spPr>
        <p:txBody>
          <a:bodyPr anchor="t"/>
          <a:lstStyle>
            <a:lvl1pPr>
              <a:defRPr sz="2400" b="0" i="1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EB83962-5A35-5B42-A68A-CC818F5680E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15862" y="375556"/>
            <a:ext cx="5170029" cy="3828581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F16B8AB-5B7B-8341-9126-5A6E7463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5559" y="4767263"/>
            <a:ext cx="1700332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569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teksti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2" y="984739"/>
            <a:ext cx="6858000" cy="1340177"/>
          </a:xfrm>
        </p:spPr>
        <p:txBody>
          <a:bodyPr anchor="b">
            <a:normAutofit/>
          </a:bodyPr>
          <a:lstStyle>
            <a:lvl1pPr algn="ctr">
              <a:defRPr sz="3150" b="0" i="1">
                <a:solidFill>
                  <a:srgbClr val="1A3019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2" y="2416895"/>
            <a:ext cx="6858000" cy="1043757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8725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70E454-F9E7-1C47-9816-452AF13E282C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AFC61F9-B751-9B46-91E6-8340F1C2F8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3" y="3183281"/>
            <a:ext cx="8454683" cy="1492002"/>
          </a:xfrm>
          <a:prstGeom prst="rect">
            <a:avLst/>
          </a:prstGeom>
        </p:spPr>
      </p:pic>
      <p:pic>
        <p:nvPicPr>
          <p:cNvPr id="7" name="Kuva 8">
            <a:extLst>
              <a:ext uri="{FF2B5EF4-FFF2-40B4-BE49-F238E27FC236}">
                <a16:creationId xmlns:a16="http://schemas.microsoft.com/office/drawing/2014/main" id="{CFAA4072-062C-AB4D-AB9A-EB7E5036BD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153" y="421158"/>
            <a:ext cx="1584197" cy="70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62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ysinen_hyvinv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D7C146-6C15-ED4E-8528-113892D5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23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elen_hyvinv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D7C146-6C15-ED4E-8528-113892D5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DC3EF-E713-B349-B345-97C442C7E6A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954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2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2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4767263"/>
            <a:ext cx="20574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C4AA8-D62E-B444-8332-2055787C74FC}" type="datetime1">
              <a:rPr lang="fi-FI" smtClean="0"/>
              <a:t>1.12.2020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2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DC3EF-E713-B349-B345-97C442C7E6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48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9" r:id="rId4"/>
    <p:sldLayoutId id="2147483701" r:id="rId5"/>
    <p:sldLayoutId id="2147483698" r:id="rId6"/>
    <p:sldLayoutId id="2147483672" r:id="rId7"/>
    <p:sldLayoutId id="2147483690" r:id="rId8"/>
    <p:sldLayoutId id="2147483694" r:id="rId9"/>
    <p:sldLayoutId id="2147483695" r:id="rId10"/>
    <p:sldLayoutId id="2147483696" r:id="rId11"/>
    <p:sldLayoutId id="2147483697" r:id="rId12"/>
    <p:sldLayoutId id="2147483679" r:id="rId13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spcAft>
          <a:spcPts val="100"/>
        </a:spcAft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100"/>
        </a:spcAft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100"/>
        </a:spcAft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100"/>
        </a:spcAft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100"/>
        </a:spcAft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kestavakaupunki.fi/lahivihre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stavakaupunki.fi/lahivihre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4vp3hEWu64" TargetMode="External"/><Relationship Id="rId2" Type="http://schemas.openxmlformats.org/officeDocument/2006/relationships/hyperlink" Target="https://helda.helsinki.fi/handle/10138/312614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otouttaminen.fi/blogi/-/blogs/luontolahtoinen-kotoutuminen-ihanaa-vai-kamalaa-" TargetMode="External"/><Relationship Id="rId2" Type="http://schemas.openxmlformats.org/officeDocument/2006/relationships/hyperlink" Target="https://mappa.fi/fi/etusivu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rku.fi/kaupunkipuulinjaus" TargetMode="External"/><Relationship Id="rId2" Type="http://schemas.openxmlformats.org/officeDocument/2006/relationships/hyperlink" Target="https://vihreatsylit.fi/kaupunkipuulinjaus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sll.fi/app/uploads/2018/08/Koulumetsaopas2014.pdf" TargetMode="External"/><Relationship Id="rId5" Type="http://schemas.openxmlformats.org/officeDocument/2006/relationships/hyperlink" Target="https://www.vyl.fi/tietopankki/virtaaviherrakenteesta/" TargetMode="External"/><Relationship Id="rId4" Type="http://schemas.openxmlformats.org/officeDocument/2006/relationships/hyperlink" Target="http://gov.raahe.fi/djulkaisu/kokous/20202863-21-2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E2399E8-4F2A-0647-B133-A967CA4E5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317" y="273844"/>
            <a:ext cx="2057401" cy="3930294"/>
          </a:xfrm>
        </p:spPr>
        <p:txBody>
          <a:bodyPr/>
          <a:lstStyle/>
          <a:p>
            <a:r>
              <a:rPr lang="fi-FI" dirty="0"/>
              <a:t>Käyttäjälle</a:t>
            </a:r>
            <a:endParaRPr lang="en-FI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624D36-56B3-4A49-B363-76216A7E5D8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415862" y="273844"/>
            <a:ext cx="5369413" cy="3930294"/>
          </a:xfrm>
        </p:spPr>
        <p:txBody>
          <a:bodyPr/>
          <a:lstStyle/>
          <a:p>
            <a:r>
              <a:rPr lang="fi-FI" dirty="0"/>
              <a:t>Tämän kalvosarjan tavoitteena on helpottaa luonnon hyvinvointivaikutuksiin liittyvän tutkimustiedon hyödyntämistä kestävien kaupunkien kehitystyössä.</a:t>
            </a:r>
          </a:p>
          <a:p>
            <a:r>
              <a:rPr lang="fi-FI" dirty="0"/>
              <a:t>Esitys on tarkoitettu hyödynnettäväksi soveltuvin osin eri tilanteissa ja eri kohderyhmille</a:t>
            </a:r>
          </a:p>
          <a:p>
            <a:r>
              <a:rPr lang="fi-FI" dirty="0"/>
              <a:t>Esitystä saa muokata, mutta muistathan kunnioittaa tekijänoikeuksia ja merkitä muokattuihin kalvoihin myös oma nimesi, erityisesti jos jaat esityskalvoja eteenpäin. 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i="1" dirty="0"/>
              <a:t>Terveisin: </a:t>
            </a:r>
            <a:br>
              <a:rPr lang="fi-FI" i="1" dirty="0"/>
            </a:br>
            <a:r>
              <a:rPr lang="fi-FI" i="1" dirty="0"/>
              <a:t>Elämänmittainen lähivihreäpolku -tietopaketin toimitus</a:t>
            </a:r>
          </a:p>
          <a:p>
            <a:endParaRPr lang="en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A46C2D4-202F-4121-8B97-E4BB48272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52369E8-D4CB-4EE1-A5F1-864625C9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944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1EFBBC-44D3-420A-93DB-67C960F32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2" y="1350499"/>
            <a:ext cx="6858000" cy="1340177"/>
          </a:xfrm>
        </p:spPr>
        <p:txBody>
          <a:bodyPr>
            <a:normAutofit/>
          </a:bodyPr>
          <a:lstStyle/>
          <a:p>
            <a:r>
              <a:rPr lang="fi-FI" dirty="0"/>
              <a:t>Lue lisää: </a:t>
            </a:r>
            <a:r>
              <a:rPr lang="fi-FI" dirty="0">
                <a:hlinkClick r:id="rId2"/>
              </a:rPr>
              <a:t>www.kestavakaupunki.fi/lahivihrea</a:t>
            </a:r>
            <a:r>
              <a:rPr lang="fi-FI" dirty="0"/>
              <a:t>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6C65A4-9B05-4CFA-BC4C-6D8DF8A72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0E454-F9E7-1C47-9816-452AF13E282C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D13F2BE-8AE9-477B-A292-EA4FA1EF5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DC3EF-E713-B349-B345-97C442C7E6AC}" type="slidenum">
              <a:rPr lang="fi-FI" smtClean="0"/>
              <a:pPr/>
              <a:t>10</a:t>
            </a:fld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0396E9AA-0AFB-4943-AC05-C0E38115E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25" y="403317"/>
            <a:ext cx="2870143" cy="86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8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981A0-C6EE-0D4C-B29B-8BAAF0F191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FI" dirty="0"/>
              <a:t>Elämän-</a:t>
            </a:r>
            <a:br>
              <a:rPr lang="en-FI" dirty="0"/>
            </a:br>
            <a:r>
              <a:rPr lang="en-FI" dirty="0"/>
              <a:t>mittainen</a:t>
            </a:r>
            <a:br>
              <a:rPr lang="en-FI" dirty="0"/>
            </a:br>
            <a:r>
              <a:rPr lang="en-FI" dirty="0"/>
              <a:t>lähivihreä-</a:t>
            </a:r>
            <a:br>
              <a:rPr lang="en-FI" dirty="0"/>
            </a:br>
            <a:r>
              <a:rPr lang="en-FI" dirty="0"/>
              <a:t>polku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F5E674-4C00-9648-925C-DBAC4173F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7491" y="1440385"/>
            <a:ext cx="1719245" cy="1876883"/>
          </a:xfrm>
        </p:spPr>
        <p:txBody>
          <a:bodyPr>
            <a:normAutofit/>
          </a:bodyPr>
          <a:lstStyle/>
          <a:p>
            <a:r>
              <a:rPr lang="en-FI" dirty="0"/>
              <a:t>Tietopaketti lähiluonnon hyvinvointi-vaikutuksista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659D0-38EC-5F4A-87FB-0E7733154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AF2C-4409-4440-BFFF-C0E3008AC87E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7971B-3A1B-D94E-A3B4-7E0008EA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DC3EF-E713-B349-B345-97C442C7E6AC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EB0A915-C9C1-47CA-B728-05591A3008D9}"/>
              </a:ext>
            </a:extLst>
          </p:cNvPr>
          <p:cNvSpPr txBox="1"/>
          <p:nvPr/>
        </p:nvSpPr>
        <p:spPr>
          <a:xfrm>
            <a:off x="6485227" y="3776133"/>
            <a:ext cx="187150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Muokannut oma nimi</a:t>
            </a:r>
          </a:p>
        </p:txBody>
      </p:sp>
    </p:spTree>
    <p:extLst>
      <p:ext uri="{BB962C8B-B14F-4D97-AF65-F5344CB8AC3E}">
        <p14:creationId xmlns:p14="http://schemas.microsoft.com/office/powerpoint/2010/main" val="324602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011F-5767-D140-9F96-79C62005B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i="1" dirty="0"/>
              <a:t>Elämän-mittainen lähivihreä-polku</a:t>
            </a:r>
            <a:br>
              <a:rPr lang="fi-FI" i="1" dirty="0"/>
            </a:br>
            <a:r>
              <a:rPr lang="fi-FI" i="1" dirty="0"/>
              <a:t>–</a:t>
            </a:r>
            <a:br>
              <a:rPr lang="fi-FI" i="1" dirty="0"/>
            </a:br>
            <a:r>
              <a:rPr lang="fi-FI" i="1" dirty="0"/>
              <a:t>Tietopaketti lähiluonnon hyvinvointi-vaikutuksista </a:t>
            </a:r>
            <a:endParaRPr lang="en-FI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E870A-D3F4-2546-A3F9-DA0E5CB536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sz="1500" b="1" dirty="0"/>
              <a:t>Tietopaketti tarjoaa:</a:t>
            </a:r>
          </a:p>
          <a:p>
            <a:pPr lvl="1"/>
            <a:r>
              <a:rPr lang="fi-FI" sz="1500" dirty="0"/>
              <a:t>tutkittua tietoa tiiviisti</a:t>
            </a:r>
          </a:p>
          <a:p>
            <a:pPr lvl="1"/>
            <a:r>
              <a:rPr lang="fi-FI" sz="1500" dirty="0"/>
              <a:t>linkkejä lisätiedon äärelle</a:t>
            </a:r>
          </a:p>
          <a:p>
            <a:pPr lvl="1"/>
            <a:r>
              <a:rPr lang="fi-FI" sz="1500" dirty="0"/>
              <a:t>innostavia esimerkkejä terveellisen ja viihtyisän lähiluonnon lisäämisestä kaupunkilaisten arjessa</a:t>
            </a:r>
          </a:p>
          <a:p>
            <a:r>
              <a:rPr lang="fi-FI" sz="1500" dirty="0"/>
              <a:t>Paketti on tuotettu Haastekimpputyö-hankkeessa, osana ympäristöministeriön koordinoimaa Kestävä kaupunki –ohjelmaa</a:t>
            </a:r>
          </a:p>
          <a:p>
            <a:r>
              <a:rPr lang="fi-FI" sz="1500" dirty="0"/>
              <a:t>Työryhmä: </a:t>
            </a:r>
          </a:p>
          <a:p>
            <a:pPr lvl="1"/>
            <a:r>
              <a:rPr lang="fi-FI" sz="1500" dirty="0"/>
              <a:t>Suomen ympäristökeskus SYKE</a:t>
            </a:r>
          </a:p>
          <a:p>
            <a:pPr lvl="1"/>
            <a:r>
              <a:rPr lang="fi-FI" sz="1500" dirty="0"/>
              <a:t>Luonnonvarakeskus</a:t>
            </a:r>
          </a:p>
          <a:p>
            <a:pPr lvl="1"/>
            <a:r>
              <a:rPr lang="fi-FI" sz="1500" dirty="0"/>
              <a:t>Tapio Oy</a:t>
            </a:r>
          </a:p>
          <a:p>
            <a:pPr lvl="1"/>
            <a:r>
              <a:rPr lang="fi-FI" sz="1500" dirty="0"/>
              <a:t>Et </a:t>
            </a:r>
            <a:r>
              <a:rPr lang="fi-FI" sz="1500" dirty="0" err="1"/>
              <a:t>May</a:t>
            </a:r>
            <a:r>
              <a:rPr lang="fi-FI" sz="1500" dirty="0"/>
              <a:t> Oy</a:t>
            </a:r>
          </a:p>
          <a:p>
            <a:r>
              <a:rPr lang="fi-FI" sz="1500" dirty="0"/>
              <a:t>Julkaistu marraskuussa 2020</a:t>
            </a:r>
          </a:p>
          <a:p>
            <a:r>
              <a:rPr lang="fi-FI" sz="1500" dirty="0"/>
              <a:t>Saatavilla osoitteesta: </a:t>
            </a:r>
            <a:r>
              <a:rPr lang="fi-FI" sz="1500" u="sng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www.kestavakaupunki.fi/lahivihrea</a:t>
            </a:r>
            <a:endParaRPr lang="fi-FI" sz="1500" u="sng" dirty="0">
              <a:solidFill>
                <a:schemeClr val="tx2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49E32-1D95-CC4F-8060-4F9CFF0D3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B2C92-8BFC-5A4A-B0AE-CFFA3AC3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DC3EF-E713-B349-B345-97C442C7E6AC}" type="slidenum">
              <a:rPr lang="fi-FI" smtClean="0"/>
              <a:pPr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07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2901E-236E-9E44-A65E-A7FBE930F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317" y="273844"/>
            <a:ext cx="2057401" cy="3930294"/>
          </a:xfrm>
        </p:spPr>
        <p:txBody>
          <a:bodyPr/>
          <a:lstStyle/>
          <a:p>
            <a:r>
              <a:rPr lang="fi-FI" dirty="0"/>
              <a:t>Lähiluontoa kaikille, kaikissa elämän-vaiheissa</a:t>
            </a:r>
            <a:br>
              <a:rPr lang="fi-FI" dirty="0"/>
            </a:b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FCB4-7992-0543-9F2E-F983680FEA58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415862" y="273844"/>
            <a:ext cx="5369413" cy="3930294"/>
          </a:xfrm>
        </p:spPr>
        <p:txBody>
          <a:bodyPr>
            <a:normAutofit fontScale="92500"/>
          </a:bodyPr>
          <a:lstStyle/>
          <a:p>
            <a:r>
              <a:rPr lang="fi-FI" dirty="0"/>
              <a:t>Viherympäristön ja luontokosketuksen terveyshyödyt ovat moninaiset ja tieto luonnon hyvinvointivaikutuksista lisääntyy jatkuvasti</a:t>
            </a:r>
            <a:endParaRPr lang="fi-FI" sz="2800" dirty="0"/>
          </a:p>
          <a:p>
            <a:r>
              <a:rPr lang="fi-FI" dirty="0"/>
              <a:t>Elämänmittainen lähivihreäpolku tarkoittaa lähiluontoa kaikille, kaikissa elämänvaiheissa</a:t>
            </a:r>
            <a:endParaRPr lang="fi-FI" sz="2800" dirty="0"/>
          </a:p>
          <a:p>
            <a:r>
              <a:rPr lang="fi-FI" dirty="0"/>
              <a:t>Elinympäristön viihtyisyyttä ja terveellisyyttä voidaan parantaa monimuotoisella viherympäristöllä, joka on arkielämässä eri käyttäjäryhmien helposti saavutettavissa ja monipuolisesti käytettävissä.</a:t>
            </a:r>
          </a:p>
          <a:p>
            <a:r>
              <a:rPr lang="fi-FI" dirty="0"/>
              <a:t>Lähiluonto tukee fyysistä, psyykkistä ja sosiaalista hyvinvointia</a:t>
            </a:r>
          </a:p>
          <a:p>
            <a:r>
              <a:rPr lang="fi-FI" dirty="0"/>
              <a:t>Luontoliikunta tukee terveyttä monipuolisesti, ja siihen voidaan kannustaa eri käyttäjäryhmien tarpeita huomioimalla</a:t>
            </a:r>
          </a:p>
          <a:p>
            <a:r>
              <a:rPr lang="fi-FI" dirty="0"/>
              <a:t>Maankäytön suunnittelussa luonnon hyvinvointihyödyt tulisi tunnistaa mahdollisuutena. Viherrakenteen turvaaminen kaupungissa edellyttää yhteistyötä eri toimijoiden kesken.</a:t>
            </a:r>
          </a:p>
          <a:p>
            <a:endParaRPr lang="en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FADE-591F-7A44-9C38-95BCA182F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0FF1A7-ECE1-D247-967A-C2B488BCF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29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BBF916-BE16-C64E-85A5-734D4D2A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847094-83E9-E54D-B2B3-0EB1F0C3E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B677B-52E7-3741-BBAC-F68704EB7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045" y="1212351"/>
            <a:ext cx="3682090" cy="3095490"/>
          </a:xfrm>
        </p:spPr>
        <p:txBody>
          <a:bodyPr>
            <a:normAutofit/>
          </a:bodyPr>
          <a:lstStyle/>
          <a:p>
            <a:r>
              <a:rPr lang="fi-FI" sz="2000" dirty="0"/>
              <a:t>Kasvillisuus vähentää ilmansaasteita, vaimentaa melua ja lieventää kuumuutta hellejaksojen aikana.</a:t>
            </a:r>
          </a:p>
          <a:p>
            <a:r>
              <a:rPr lang="fi-FI" sz="2000" dirty="0"/>
              <a:t>Säännöllinen luontokosketus ja yhteys kasvillisuuden ja pintamaan monipuoliseen </a:t>
            </a:r>
            <a:r>
              <a:rPr lang="fi-FI" sz="2000" dirty="0" err="1"/>
              <a:t>mikrobistoon</a:t>
            </a:r>
            <a:r>
              <a:rPr lang="fi-FI" sz="2000" dirty="0"/>
              <a:t> voi vähentää puolustusjärjestelmän häiriötilojen riskiä.</a:t>
            </a:r>
          </a:p>
          <a:p>
            <a:endParaRPr lang="fi-FI" dirty="0"/>
          </a:p>
          <a:p>
            <a:endParaRPr lang="fi-FI" dirty="0"/>
          </a:p>
          <a:p>
            <a:endParaRPr lang="en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DEF482-5767-5044-A08D-DFF251C7D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2866" y="647393"/>
            <a:ext cx="3585961" cy="3848713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i-FI" dirty="0">
                <a:solidFill>
                  <a:schemeClr val="accent2"/>
                </a:solidFill>
              </a:rPr>
              <a:t>Kaupunkipuita voidaan arvottaa esimerkiksi laskemalla niiden kykyä sitoa ilmansaasteita. Helsingin kaupungin noin miljoona puuta julkisilla viheralueilla sitovat 126 000 kg ilmansaasteita vuodessa, mikä vastaa n. 1,5 milj. € säästöä terveydenhoitokuluina.  </a:t>
            </a:r>
            <a:br>
              <a:rPr lang="fi-FI" dirty="0">
                <a:solidFill>
                  <a:schemeClr val="accent2"/>
                </a:solidFill>
              </a:rPr>
            </a:br>
            <a:br>
              <a:rPr lang="fi-FI" dirty="0">
                <a:solidFill>
                  <a:schemeClr val="accent2"/>
                </a:solidFill>
              </a:rPr>
            </a:br>
            <a:r>
              <a:rPr lang="fi-FI" sz="1400" i="1" dirty="0">
                <a:solidFill>
                  <a:schemeClr val="accent2"/>
                </a:solidFill>
              </a:rPr>
              <a:t>LUKE, </a:t>
            </a:r>
            <a:r>
              <a:rPr lang="fi-FI" sz="1400" i="1" dirty="0" err="1">
                <a:solidFill>
                  <a:schemeClr val="accent2"/>
                </a:solidFill>
              </a:rPr>
              <a:t>iTree</a:t>
            </a:r>
            <a:r>
              <a:rPr lang="fi-FI" sz="1400" i="1" dirty="0">
                <a:solidFill>
                  <a:schemeClr val="accent2"/>
                </a:solidFill>
              </a:rPr>
              <a:t> – Kaupunkipuiden ekosysteemipalveluiden arvottaminen -hanke</a:t>
            </a:r>
          </a:p>
          <a:p>
            <a:pPr algn="ctr"/>
            <a:endParaRPr lang="fi-FI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fi-FI" dirty="0">
                <a:solidFill>
                  <a:schemeClr val="accent2"/>
                </a:solidFill>
              </a:rPr>
              <a:t>Lasten luontokosketusta voidaan lisätä tuomalla pala luontoa päiväkodin tai koulun pihaan. Toteutuksessa auttavat </a:t>
            </a:r>
            <a:r>
              <a:rPr lang="fi-FI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viherpihan suunnitteluohje</a:t>
            </a:r>
            <a:r>
              <a:rPr lang="fi-FI" dirty="0">
                <a:solidFill>
                  <a:schemeClr val="accent2"/>
                </a:solidFill>
              </a:rPr>
              <a:t> ja </a:t>
            </a:r>
            <a:r>
              <a:rPr lang="fi-FI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Espoon toimintamalli </a:t>
            </a:r>
            <a:r>
              <a:rPr lang="fi-FI" dirty="0">
                <a:solidFill>
                  <a:schemeClr val="accent2"/>
                </a:solidFill>
              </a:rPr>
              <a:t>yhteisöllisen viljelyn mahdollistamiseksi kouluissa ja päiväkodeissa.</a:t>
            </a:r>
            <a:endParaRPr lang="en-FI" dirty="0">
              <a:solidFill>
                <a:schemeClr val="accent2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462E38-F9D8-4FF4-B40F-EF62BBA51A8F}"/>
              </a:ext>
            </a:extLst>
          </p:cNvPr>
          <p:cNvSpPr txBox="1">
            <a:spLocks/>
          </p:cNvSpPr>
          <p:nvPr/>
        </p:nvSpPr>
        <p:spPr>
          <a:xfrm>
            <a:off x="358724" y="293975"/>
            <a:ext cx="2057401" cy="77282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0" i="1" dirty="0"/>
              <a:t>Fyysinen hyvinvointi</a:t>
            </a:r>
            <a:br>
              <a:rPr lang="fi-FI" dirty="0"/>
            </a:br>
            <a:endParaRPr lang="fi-FI" dirty="0"/>
          </a:p>
          <a:p>
            <a:endParaRPr lang="fi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69820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055E8C-F1DE-C648-A886-6118E1E6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A02E8D-F8EC-A946-9A85-85165E36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09B8DC-366E-CC48-8BAA-F35E58CB3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3317795"/>
            <a:ext cx="4004734" cy="19374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err="1">
                <a:solidFill>
                  <a:schemeClr val="tx2"/>
                </a:solidFill>
              </a:rPr>
              <a:t>Luonnon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läheisyydellä</a:t>
            </a:r>
            <a:r>
              <a:rPr lang="en-GB" dirty="0">
                <a:solidFill>
                  <a:schemeClr val="tx2"/>
                </a:solidFill>
              </a:rPr>
              <a:t> on </a:t>
            </a:r>
            <a:r>
              <a:rPr lang="en-GB" dirty="0" err="1">
                <a:solidFill>
                  <a:schemeClr val="tx2"/>
                </a:solidFill>
              </a:rPr>
              <a:t>pitkäaikaisia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positiivisia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hyvinvointivaikutuksia</a:t>
            </a:r>
            <a:r>
              <a:rPr lang="en-GB" dirty="0">
                <a:solidFill>
                  <a:schemeClr val="tx2"/>
                </a:solidFill>
              </a:rPr>
              <a:t>. </a:t>
            </a:r>
            <a:r>
              <a:rPr lang="en-GB" dirty="0" err="1">
                <a:solidFill>
                  <a:schemeClr val="tx2"/>
                </a:solidFill>
              </a:rPr>
              <a:t>Viheralueiden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läheisyydessä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kasvamisen</a:t>
            </a:r>
            <a:r>
              <a:rPr lang="en-GB" dirty="0">
                <a:solidFill>
                  <a:schemeClr val="tx2"/>
                </a:solidFill>
              </a:rPr>
              <a:t> on </a:t>
            </a:r>
            <a:r>
              <a:rPr lang="en-GB" dirty="0" err="1">
                <a:solidFill>
                  <a:schemeClr val="tx2"/>
                </a:solidFill>
              </a:rPr>
              <a:t>tunnistettu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tukevan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mielenterveyttä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ja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pienentävän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psykiatristen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häiriöiden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riskiä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myös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aikuisiällä</a:t>
            </a:r>
            <a:r>
              <a:rPr lang="en-GB" dirty="0">
                <a:solidFill>
                  <a:schemeClr val="tx2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GB" sz="1400" dirty="0">
                <a:solidFill>
                  <a:schemeClr val="tx2"/>
                </a:solidFill>
              </a:rPr>
              <a:t> (</a:t>
            </a:r>
            <a:r>
              <a:rPr lang="en-GB" sz="1400" dirty="0" err="1">
                <a:solidFill>
                  <a:schemeClr val="tx2"/>
                </a:solidFill>
              </a:rPr>
              <a:t>Vanaken</a:t>
            </a:r>
            <a:r>
              <a:rPr lang="en-GB" sz="1400" dirty="0">
                <a:solidFill>
                  <a:schemeClr val="tx2"/>
                </a:solidFill>
              </a:rPr>
              <a:t> </a:t>
            </a:r>
            <a:r>
              <a:rPr lang="en-GB" sz="1400" dirty="0" err="1">
                <a:solidFill>
                  <a:schemeClr val="tx2"/>
                </a:solidFill>
              </a:rPr>
              <a:t>ym</a:t>
            </a:r>
            <a:r>
              <a:rPr lang="en-GB" sz="1400" dirty="0">
                <a:solidFill>
                  <a:schemeClr val="tx2"/>
                </a:solidFill>
              </a:rPr>
              <a:t>. 2018, </a:t>
            </a:r>
            <a:r>
              <a:rPr lang="en-GB" sz="1400" dirty="0" err="1">
                <a:solidFill>
                  <a:schemeClr val="tx2"/>
                </a:solidFill>
              </a:rPr>
              <a:t>Engemann</a:t>
            </a:r>
            <a:r>
              <a:rPr lang="en-GB" sz="1400" dirty="0">
                <a:solidFill>
                  <a:schemeClr val="tx2"/>
                </a:solidFill>
              </a:rPr>
              <a:t> </a:t>
            </a:r>
            <a:r>
              <a:rPr lang="en-GB" sz="1400" dirty="0" err="1">
                <a:solidFill>
                  <a:schemeClr val="tx2"/>
                </a:solidFill>
              </a:rPr>
              <a:t>ym</a:t>
            </a:r>
            <a:r>
              <a:rPr lang="en-GB" sz="1400" dirty="0">
                <a:solidFill>
                  <a:schemeClr val="tx2"/>
                </a:solidFill>
              </a:rPr>
              <a:t>. 2019)</a:t>
            </a:r>
            <a:endParaRPr lang="en-FI" sz="1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FI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20499-F3DE-404E-9A27-87732BD5A9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0292" y="1215231"/>
            <a:ext cx="7745308" cy="3403600"/>
          </a:xfrm>
        </p:spPr>
        <p:txBody>
          <a:bodyPr>
            <a:normAutofit/>
          </a:bodyPr>
          <a:lstStyle/>
          <a:p>
            <a:r>
              <a:rPr lang="en-GB" sz="1800" dirty="0" err="1"/>
              <a:t>Luontoympäristö</a:t>
            </a:r>
            <a:r>
              <a:rPr lang="en-GB" sz="1800" dirty="0"/>
              <a:t> </a:t>
            </a:r>
            <a:r>
              <a:rPr lang="en-GB" sz="1800" dirty="0" err="1"/>
              <a:t>innostaa</a:t>
            </a:r>
            <a:r>
              <a:rPr lang="en-GB" sz="1800" dirty="0"/>
              <a:t>,  </a:t>
            </a:r>
            <a:r>
              <a:rPr lang="en-GB" sz="1800" dirty="0" err="1"/>
              <a:t>rauhoittaa</a:t>
            </a:r>
            <a:r>
              <a:rPr lang="en-GB" sz="1800" dirty="0"/>
              <a:t>, </a:t>
            </a:r>
            <a:r>
              <a:rPr lang="en-GB" sz="1800" dirty="0" err="1"/>
              <a:t>parantaa</a:t>
            </a:r>
            <a:r>
              <a:rPr lang="en-GB" sz="1800" dirty="0"/>
              <a:t> </a:t>
            </a:r>
            <a:r>
              <a:rPr lang="en-GB" sz="1800" dirty="0" err="1"/>
              <a:t>keskittymiskykyä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kuntouttaa</a:t>
            </a:r>
            <a:r>
              <a:rPr lang="en-GB" sz="1800" dirty="0"/>
              <a:t>. </a:t>
            </a:r>
          </a:p>
          <a:p>
            <a:r>
              <a:rPr lang="en-GB" sz="1800" dirty="0" err="1"/>
              <a:t>Lapsille</a:t>
            </a:r>
            <a:r>
              <a:rPr lang="en-GB" sz="1800" dirty="0"/>
              <a:t> </a:t>
            </a:r>
            <a:r>
              <a:rPr lang="en-GB" sz="1800" dirty="0" err="1"/>
              <a:t>luonto</a:t>
            </a:r>
            <a:r>
              <a:rPr lang="en-GB" sz="1800" dirty="0"/>
              <a:t> </a:t>
            </a:r>
            <a:r>
              <a:rPr lang="en-GB" sz="1800" dirty="0" err="1"/>
              <a:t>tarjoaa</a:t>
            </a:r>
            <a:r>
              <a:rPr lang="en-GB" sz="1800" dirty="0"/>
              <a:t> </a:t>
            </a:r>
            <a:r>
              <a:rPr lang="en-GB" sz="1800" dirty="0" err="1"/>
              <a:t>erityisesti</a:t>
            </a:r>
            <a:r>
              <a:rPr lang="en-GB" sz="1800" dirty="0"/>
              <a:t> </a:t>
            </a:r>
            <a:r>
              <a:rPr lang="en-GB" sz="1800" dirty="0" err="1"/>
              <a:t>virikkeitä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oppimiskokemuksia</a:t>
            </a:r>
            <a:r>
              <a:rPr lang="en-GB" sz="1800" dirty="0"/>
              <a:t>, </a:t>
            </a:r>
            <a:r>
              <a:rPr lang="en-GB" sz="1800" dirty="0" err="1"/>
              <a:t>mutta</a:t>
            </a:r>
            <a:r>
              <a:rPr lang="en-GB" sz="1800" dirty="0"/>
              <a:t> </a:t>
            </a:r>
            <a:r>
              <a:rPr lang="en-GB" sz="1800" dirty="0" err="1"/>
              <a:t>turvaa</a:t>
            </a:r>
            <a:r>
              <a:rPr lang="en-GB" sz="1800" dirty="0"/>
              <a:t> </a:t>
            </a:r>
            <a:r>
              <a:rPr lang="en-GB" sz="1800" dirty="0" err="1"/>
              <a:t>myös</a:t>
            </a:r>
            <a:r>
              <a:rPr lang="en-GB" sz="1800" dirty="0"/>
              <a:t> </a:t>
            </a:r>
            <a:r>
              <a:rPr lang="en-GB" sz="1800" dirty="0" err="1"/>
              <a:t>mielenterveyttä</a:t>
            </a:r>
            <a:r>
              <a:rPr lang="en-GB" sz="1800" dirty="0"/>
              <a:t> </a:t>
            </a:r>
            <a:r>
              <a:rPr lang="en-GB" sz="1800" dirty="0" err="1"/>
              <a:t>pitkälle</a:t>
            </a:r>
            <a:r>
              <a:rPr lang="en-GB" sz="1800" dirty="0"/>
              <a:t> </a:t>
            </a:r>
            <a:r>
              <a:rPr lang="en-GB" sz="1800" dirty="0" err="1"/>
              <a:t>aikuisuuteen</a:t>
            </a:r>
            <a:r>
              <a:rPr lang="en-GB" sz="1800" dirty="0"/>
              <a:t>. </a:t>
            </a:r>
          </a:p>
          <a:p>
            <a:r>
              <a:rPr lang="en-GB" sz="1800" dirty="0" err="1"/>
              <a:t>Luontokokemuksilla</a:t>
            </a:r>
            <a:r>
              <a:rPr lang="en-GB" sz="1800" dirty="0"/>
              <a:t> on </a:t>
            </a:r>
            <a:r>
              <a:rPr lang="en-GB" sz="1800" dirty="0" err="1"/>
              <a:t>merkitystä</a:t>
            </a:r>
            <a:r>
              <a:rPr lang="en-GB" sz="1800" dirty="0"/>
              <a:t> </a:t>
            </a:r>
            <a:r>
              <a:rPr lang="en-GB" sz="1800" dirty="0" err="1"/>
              <a:t>myös</a:t>
            </a:r>
            <a:r>
              <a:rPr lang="en-GB" sz="1800" dirty="0"/>
              <a:t> </a:t>
            </a:r>
            <a:r>
              <a:rPr lang="en-GB" sz="1800" dirty="0" err="1"/>
              <a:t>stressin</a:t>
            </a:r>
            <a:r>
              <a:rPr lang="en-GB" sz="1800" dirty="0"/>
              <a:t> </a:t>
            </a:r>
            <a:r>
              <a:rPr lang="en-GB" sz="1800" dirty="0" err="1"/>
              <a:t>hallinnan</a:t>
            </a:r>
            <a:r>
              <a:rPr lang="en-GB" sz="1800" dirty="0"/>
              <a:t> </a:t>
            </a:r>
            <a:r>
              <a:rPr lang="en-GB" sz="1800" dirty="0" err="1"/>
              <a:t>tukena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jopa</a:t>
            </a:r>
            <a:r>
              <a:rPr lang="en-GB" sz="1800" dirty="0"/>
              <a:t> </a:t>
            </a:r>
            <a:r>
              <a:rPr lang="en-GB" sz="1800" dirty="0" err="1"/>
              <a:t>muistisairauksien</a:t>
            </a:r>
            <a:r>
              <a:rPr lang="en-GB" sz="1800" dirty="0"/>
              <a:t> </a:t>
            </a:r>
            <a:r>
              <a:rPr lang="en-GB" sz="1800" dirty="0" err="1"/>
              <a:t>oireiden</a:t>
            </a:r>
            <a:r>
              <a:rPr lang="en-GB" sz="1800" dirty="0"/>
              <a:t> </a:t>
            </a:r>
            <a:r>
              <a:rPr lang="en-GB" sz="1800" dirty="0" err="1"/>
              <a:t>lievittäjänä</a:t>
            </a:r>
            <a:r>
              <a:rPr lang="en-GB" sz="1800" dirty="0"/>
              <a:t>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EBF112-0ED9-4B02-810D-6DCE069A0A32}"/>
              </a:ext>
            </a:extLst>
          </p:cNvPr>
          <p:cNvSpPr txBox="1">
            <a:spLocks/>
          </p:cNvSpPr>
          <p:nvPr/>
        </p:nvSpPr>
        <p:spPr>
          <a:xfrm>
            <a:off x="358724" y="293975"/>
            <a:ext cx="2057401" cy="77282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0" i="1" dirty="0"/>
              <a:t>Mielen hyvinvointi</a:t>
            </a:r>
            <a:br>
              <a:rPr lang="fi-FI" dirty="0"/>
            </a:br>
            <a:endParaRPr lang="fi-FI" dirty="0"/>
          </a:p>
          <a:p>
            <a:endParaRPr lang="fi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73480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055E8C-F1DE-C648-A886-6118E1E6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A02E8D-F8EC-A946-9A85-85165E36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09B8DC-366E-CC48-8BAA-F35E58CB3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99" y="3462021"/>
            <a:ext cx="3954585" cy="130524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fi-FI" sz="1700" dirty="0">
                <a:solidFill>
                  <a:schemeClr val="tx2"/>
                </a:solidFill>
              </a:rPr>
              <a:t>Sosiaalista toimintaa lähiluonnossa voidaan tukea esimerkiksi kouluissa </a:t>
            </a:r>
            <a:r>
              <a:rPr lang="fi-FI" sz="1700" dirty="0" err="1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Mappa</a:t>
            </a:r>
            <a:r>
              <a:rPr lang="fi-FI" sz="1700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-materiaalipankin</a:t>
            </a:r>
            <a:r>
              <a:rPr lang="fi-FI" sz="1700" dirty="0">
                <a:solidFill>
                  <a:schemeClr val="tx2"/>
                </a:solidFill>
              </a:rPr>
              <a:t> avulla, tai </a:t>
            </a:r>
            <a:r>
              <a:rPr lang="fi-FI" sz="17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luontopohjaisen kotoutumisen </a:t>
            </a:r>
            <a:r>
              <a:rPr lang="fi-FI" sz="1700" dirty="0">
                <a:solidFill>
                  <a:schemeClr val="tx2"/>
                </a:solidFill>
              </a:rPr>
              <a:t>käytännöillä.</a:t>
            </a:r>
            <a:endParaRPr lang="en-GB" sz="17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FI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020499-F3DE-404E-9A27-87732BD5A9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0292" y="1125221"/>
            <a:ext cx="8583118" cy="2278379"/>
          </a:xfrm>
        </p:spPr>
        <p:txBody>
          <a:bodyPr>
            <a:normAutofit lnSpcReduction="10000"/>
          </a:bodyPr>
          <a:lstStyle/>
          <a:p>
            <a:r>
              <a:rPr lang="en-GB" sz="1800" dirty="0" err="1"/>
              <a:t>Luonto</a:t>
            </a:r>
            <a:r>
              <a:rPr lang="en-GB" sz="1800" dirty="0"/>
              <a:t> </a:t>
            </a:r>
            <a:r>
              <a:rPr lang="en-GB" sz="1800" dirty="0" err="1"/>
              <a:t>lisää</a:t>
            </a:r>
            <a:r>
              <a:rPr lang="en-GB" sz="1800" dirty="0"/>
              <a:t> </a:t>
            </a:r>
            <a:r>
              <a:rPr lang="en-GB" sz="1800" dirty="0" err="1"/>
              <a:t>toiminnan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kokemisen</a:t>
            </a:r>
            <a:r>
              <a:rPr lang="en-GB" sz="1800" dirty="0"/>
              <a:t> </a:t>
            </a:r>
            <a:r>
              <a:rPr lang="en-GB" sz="1800" dirty="0" err="1"/>
              <a:t>mahdollisuuksia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tukee</a:t>
            </a:r>
            <a:r>
              <a:rPr lang="en-GB" sz="1800" dirty="0"/>
              <a:t> </a:t>
            </a:r>
            <a:r>
              <a:rPr lang="en-GB" sz="1800" dirty="0" err="1"/>
              <a:t>sosiaalista</a:t>
            </a:r>
            <a:r>
              <a:rPr lang="en-GB" sz="1800" dirty="0"/>
              <a:t> </a:t>
            </a:r>
            <a:r>
              <a:rPr lang="en-GB" sz="1800" dirty="0" err="1"/>
              <a:t>vuorovaikutusta</a:t>
            </a:r>
            <a:r>
              <a:rPr lang="en-GB" sz="1800" dirty="0"/>
              <a:t>, </a:t>
            </a:r>
            <a:r>
              <a:rPr lang="en-GB" sz="1800" dirty="0" err="1"/>
              <a:t>osallisuutta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yhteisöllisyyttä</a:t>
            </a:r>
            <a:endParaRPr lang="en-GB" sz="1800" dirty="0"/>
          </a:p>
          <a:p>
            <a:r>
              <a:rPr lang="en-GB" sz="1800" dirty="0" err="1"/>
              <a:t>Viheralueet</a:t>
            </a:r>
            <a:r>
              <a:rPr lang="en-GB" sz="1800" dirty="0"/>
              <a:t> </a:t>
            </a:r>
            <a:r>
              <a:rPr lang="en-GB" sz="1800" dirty="0" err="1"/>
              <a:t>kaupungeissa</a:t>
            </a:r>
            <a:r>
              <a:rPr lang="en-GB" sz="1800" dirty="0"/>
              <a:t> </a:t>
            </a:r>
            <a:r>
              <a:rPr lang="en-GB" sz="1800" dirty="0" err="1"/>
              <a:t>ovat</a:t>
            </a:r>
            <a:r>
              <a:rPr lang="en-GB" sz="1800" dirty="0"/>
              <a:t> </a:t>
            </a:r>
            <a:r>
              <a:rPr lang="en-GB" sz="1800" dirty="0" err="1"/>
              <a:t>asukkaille</a:t>
            </a:r>
            <a:r>
              <a:rPr lang="en-GB" sz="1800" dirty="0"/>
              <a:t> </a:t>
            </a:r>
            <a:r>
              <a:rPr lang="en-GB" sz="1800" dirty="0" err="1"/>
              <a:t>tärkeitä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monipuolisella</a:t>
            </a:r>
            <a:r>
              <a:rPr lang="en-GB" sz="1800" dirty="0"/>
              <a:t> </a:t>
            </a:r>
            <a:r>
              <a:rPr lang="en-GB" sz="1800" dirty="0" err="1"/>
              <a:t>tarjonnalla</a:t>
            </a:r>
            <a:r>
              <a:rPr lang="en-GB" sz="1800" dirty="0"/>
              <a:t>, </a:t>
            </a:r>
            <a:r>
              <a:rPr lang="en-GB" sz="1800" dirty="0" err="1"/>
              <a:t>kuten</a:t>
            </a:r>
            <a:r>
              <a:rPr lang="en-GB" sz="1800" dirty="0"/>
              <a:t> </a:t>
            </a:r>
            <a:r>
              <a:rPr lang="en-GB" sz="1800" dirty="0" err="1"/>
              <a:t>avoimilla</a:t>
            </a:r>
            <a:r>
              <a:rPr lang="en-GB" sz="1800" dirty="0"/>
              <a:t> </a:t>
            </a:r>
            <a:r>
              <a:rPr lang="en-GB" sz="1800" dirty="0" err="1"/>
              <a:t>puistoilla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tiheillä</a:t>
            </a:r>
            <a:r>
              <a:rPr lang="en-GB" sz="1800" dirty="0"/>
              <a:t> </a:t>
            </a:r>
            <a:r>
              <a:rPr lang="en-GB" sz="1800" dirty="0" err="1"/>
              <a:t>metsiköillä</a:t>
            </a:r>
            <a:r>
              <a:rPr lang="en-GB" sz="1800" dirty="0"/>
              <a:t>, </a:t>
            </a:r>
            <a:r>
              <a:rPr lang="en-GB" sz="1800" dirty="0" err="1"/>
              <a:t>liikunta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eväspaikoilla</a:t>
            </a:r>
            <a:r>
              <a:rPr lang="en-GB" sz="1800" dirty="0"/>
              <a:t>, </a:t>
            </a:r>
            <a:r>
              <a:rPr lang="en-GB" sz="1800" dirty="0" err="1"/>
              <a:t>poluilla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esteettömillä</a:t>
            </a:r>
            <a:r>
              <a:rPr lang="en-GB" sz="1800" dirty="0"/>
              <a:t> </a:t>
            </a:r>
            <a:r>
              <a:rPr lang="en-GB" sz="1800" dirty="0" err="1"/>
              <a:t>reiteillä</a:t>
            </a:r>
            <a:r>
              <a:rPr lang="en-GB" sz="1800" dirty="0"/>
              <a:t>, </a:t>
            </a:r>
            <a:r>
              <a:rPr lang="en-GB" sz="1800" dirty="0" err="1"/>
              <a:t>voidaan</a:t>
            </a:r>
            <a:r>
              <a:rPr lang="en-GB" sz="1800" dirty="0"/>
              <a:t> </a:t>
            </a:r>
            <a:r>
              <a:rPr lang="en-GB" sz="1800" dirty="0" err="1"/>
              <a:t>vastata</a:t>
            </a:r>
            <a:r>
              <a:rPr lang="en-GB" sz="1800" dirty="0"/>
              <a:t> </a:t>
            </a:r>
            <a:r>
              <a:rPr lang="en-GB" sz="1800" dirty="0" err="1"/>
              <a:t>erilaisiin</a:t>
            </a:r>
            <a:r>
              <a:rPr lang="en-GB" sz="1800" dirty="0"/>
              <a:t> </a:t>
            </a:r>
            <a:r>
              <a:rPr lang="en-GB" sz="1800" dirty="0" err="1"/>
              <a:t>tarpeisiin</a:t>
            </a:r>
            <a:r>
              <a:rPr lang="en-GB" sz="1800" dirty="0"/>
              <a:t> </a:t>
            </a:r>
            <a:r>
              <a:rPr lang="en-GB" sz="1800" dirty="0" err="1"/>
              <a:t>viihtyisästä</a:t>
            </a:r>
            <a:r>
              <a:rPr lang="en-GB" sz="1800" dirty="0"/>
              <a:t> </a:t>
            </a:r>
            <a:r>
              <a:rPr lang="en-GB" sz="1800" dirty="0" err="1"/>
              <a:t>viherympäristöstä</a:t>
            </a:r>
            <a:r>
              <a:rPr lang="en-GB" sz="1800" dirty="0"/>
              <a:t>. </a:t>
            </a:r>
          </a:p>
          <a:p>
            <a:r>
              <a:rPr lang="en-GB" sz="1800" dirty="0" err="1"/>
              <a:t>Lähiluonnon</a:t>
            </a:r>
            <a:r>
              <a:rPr lang="en-GB" sz="1800" dirty="0"/>
              <a:t> </a:t>
            </a:r>
            <a:r>
              <a:rPr lang="en-GB" sz="1800" dirty="0" err="1"/>
              <a:t>hyvinvointihyödyt</a:t>
            </a:r>
            <a:r>
              <a:rPr lang="en-GB" sz="1800" dirty="0"/>
              <a:t> </a:t>
            </a:r>
            <a:r>
              <a:rPr lang="en-GB" sz="1800" dirty="0" err="1"/>
              <a:t>voivat</a:t>
            </a:r>
            <a:r>
              <a:rPr lang="en-GB" sz="1800" dirty="0"/>
              <a:t> </a:t>
            </a:r>
            <a:r>
              <a:rPr lang="en-GB" sz="1800" dirty="0" err="1"/>
              <a:t>kaventaa</a:t>
            </a:r>
            <a:r>
              <a:rPr lang="en-GB" sz="1800" dirty="0"/>
              <a:t> </a:t>
            </a:r>
            <a:r>
              <a:rPr lang="en-GB" sz="1800" dirty="0" err="1"/>
              <a:t>terveyseroja</a:t>
            </a:r>
            <a:r>
              <a:rPr lang="en-GB" sz="1800" dirty="0"/>
              <a:t>. </a:t>
            </a:r>
            <a:r>
              <a:rPr lang="en-GB" sz="1800" dirty="0" err="1"/>
              <a:t>Viher</a:t>
            </a:r>
            <a:r>
              <a:rPr lang="en-GB" sz="1800" dirty="0"/>
              <a:t>-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vesialueet</a:t>
            </a:r>
            <a:r>
              <a:rPr lang="en-GB" sz="1800" dirty="0"/>
              <a:t> </a:t>
            </a:r>
            <a:r>
              <a:rPr lang="en-GB" sz="1800" dirty="0" err="1"/>
              <a:t>kaupungeissa</a:t>
            </a:r>
            <a:r>
              <a:rPr lang="en-GB" sz="1800" dirty="0"/>
              <a:t> </a:t>
            </a:r>
            <a:r>
              <a:rPr lang="en-GB" sz="1800" dirty="0" err="1"/>
              <a:t>ovat</a:t>
            </a:r>
            <a:r>
              <a:rPr lang="en-GB" sz="1800" dirty="0"/>
              <a:t> </a:t>
            </a:r>
            <a:r>
              <a:rPr lang="en-GB" sz="1800" dirty="0" err="1"/>
              <a:t>usein</a:t>
            </a:r>
            <a:r>
              <a:rPr lang="en-GB" sz="1800" dirty="0"/>
              <a:t> </a:t>
            </a:r>
            <a:r>
              <a:rPr lang="en-GB" sz="1800" dirty="0" err="1"/>
              <a:t>ilmaisia</a:t>
            </a:r>
            <a:r>
              <a:rPr lang="en-GB" sz="1800" dirty="0"/>
              <a:t> </a:t>
            </a:r>
            <a:r>
              <a:rPr lang="en-GB" sz="1800" dirty="0" err="1"/>
              <a:t>kohtaamispaikkoja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mahdollistavat</a:t>
            </a:r>
            <a:r>
              <a:rPr lang="en-GB" sz="1800" dirty="0"/>
              <a:t> </a:t>
            </a:r>
            <a:r>
              <a:rPr lang="en-GB" sz="1800" dirty="0" err="1"/>
              <a:t>toimintaa</a:t>
            </a:r>
            <a:r>
              <a:rPr lang="en-GB" sz="1800" dirty="0"/>
              <a:t> </a:t>
            </a:r>
            <a:r>
              <a:rPr lang="en-GB" sz="1800" dirty="0" err="1"/>
              <a:t>ja</a:t>
            </a:r>
            <a:r>
              <a:rPr lang="en-GB" sz="1800" dirty="0"/>
              <a:t> </a:t>
            </a:r>
            <a:r>
              <a:rPr lang="en-GB" sz="1800" dirty="0" err="1"/>
              <a:t>yhdessäoloa</a:t>
            </a:r>
            <a:r>
              <a:rPr lang="en-GB" sz="1800" dirty="0"/>
              <a:t> </a:t>
            </a:r>
            <a:r>
              <a:rPr lang="en-GB" sz="1800" dirty="0" err="1"/>
              <a:t>taloudellisista</a:t>
            </a:r>
            <a:r>
              <a:rPr lang="en-GB" sz="1800" dirty="0"/>
              <a:t> </a:t>
            </a:r>
            <a:r>
              <a:rPr lang="en-GB" sz="1800" dirty="0" err="1"/>
              <a:t>resursseista</a:t>
            </a:r>
            <a:r>
              <a:rPr lang="en-GB" sz="1800" dirty="0"/>
              <a:t> </a:t>
            </a:r>
            <a:r>
              <a:rPr lang="en-GB" sz="1800" dirty="0" err="1"/>
              <a:t>riippumatta</a:t>
            </a:r>
            <a:r>
              <a:rPr lang="en-GB" sz="1800" dirty="0"/>
              <a:t>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EBF112-0ED9-4B02-810D-6DCE069A0A32}"/>
              </a:ext>
            </a:extLst>
          </p:cNvPr>
          <p:cNvSpPr txBox="1">
            <a:spLocks/>
          </p:cNvSpPr>
          <p:nvPr/>
        </p:nvSpPr>
        <p:spPr>
          <a:xfrm>
            <a:off x="358724" y="293975"/>
            <a:ext cx="2057401" cy="77282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0" i="1" dirty="0"/>
              <a:t>Sosiaalinen hyvinvointi</a:t>
            </a:r>
            <a:br>
              <a:rPr lang="fi-FI" dirty="0"/>
            </a:br>
            <a:endParaRPr lang="fi-FI" dirty="0"/>
          </a:p>
          <a:p>
            <a:endParaRPr lang="fi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96115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BBF916-BE16-C64E-85A5-734D4D2A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847094-83E9-E54D-B2B3-0EB1F0C3E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B677B-52E7-3741-BBAC-F68704EB7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044" y="1212351"/>
            <a:ext cx="4366955" cy="3095490"/>
          </a:xfrm>
        </p:spPr>
        <p:txBody>
          <a:bodyPr>
            <a:normAutofit fontScale="92500" lnSpcReduction="20000"/>
          </a:bodyPr>
          <a:lstStyle/>
          <a:p>
            <a:r>
              <a:rPr lang="en-GB" sz="2000" dirty="0" err="1"/>
              <a:t>Helposti</a:t>
            </a:r>
            <a:r>
              <a:rPr lang="en-GB" sz="2000" dirty="0"/>
              <a:t> </a:t>
            </a:r>
            <a:r>
              <a:rPr lang="en-GB" sz="2000" dirty="0" err="1"/>
              <a:t>saavutettavissa</a:t>
            </a:r>
            <a:r>
              <a:rPr lang="en-GB" sz="2000" dirty="0"/>
              <a:t> </a:t>
            </a:r>
            <a:r>
              <a:rPr lang="en-GB" sz="2000" dirty="0" err="1"/>
              <a:t>oleva</a:t>
            </a:r>
            <a:r>
              <a:rPr lang="en-GB" sz="2000" dirty="0"/>
              <a:t> </a:t>
            </a:r>
            <a:r>
              <a:rPr lang="en-GB" sz="2000" dirty="0" err="1"/>
              <a:t>luonto</a:t>
            </a:r>
            <a:r>
              <a:rPr lang="en-GB" sz="2000" dirty="0"/>
              <a:t> </a:t>
            </a:r>
            <a:r>
              <a:rPr lang="en-GB" sz="2000" dirty="0" err="1"/>
              <a:t>innostaa</a:t>
            </a:r>
            <a:r>
              <a:rPr lang="en-GB" sz="2000" dirty="0"/>
              <a:t> </a:t>
            </a:r>
            <a:r>
              <a:rPr lang="en-GB" sz="2000" dirty="0" err="1"/>
              <a:t>asukkaita</a:t>
            </a:r>
            <a:r>
              <a:rPr lang="en-GB" sz="2000" dirty="0"/>
              <a:t> </a:t>
            </a:r>
            <a:r>
              <a:rPr lang="en-GB" sz="2000" dirty="0" err="1"/>
              <a:t>liikkumaan</a:t>
            </a:r>
            <a:r>
              <a:rPr lang="en-GB" sz="2000" dirty="0"/>
              <a:t> </a:t>
            </a:r>
            <a:r>
              <a:rPr lang="en-GB" sz="2000" dirty="0" err="1"/>
              <a:t>luonnon</a:t>
            </a:r>
            <a:r>
              <a:rPr lang="en-GB" sz="2000" dirty="0"/>
              <a:t> </a:t>
            </a:r>
            <a:r>
              <a:rPr lang="en-GB" sz="2000" dirty="0" err="1"/>
              <a:t>monipuolisista</a:t>
            </a:r>
            <a:r>
              <a:rPr lang="en-GB" sz="2000" dirty="0"/>
              <a:t> </a:t>
            </a:r>
            <a:r>
              <a:rPr lang="en-GB" sz="2000" dirty="0" err="1"/>
              <a:t>terveyshyödyistä</a:t>
            </a:r>
            <a:r>
              <a:rPr lang="en-GB" sz="2000" dirty="0"/>
              <a:t> </a:t>
            </a:r>
            <a:r>
              <a:rPr lang="en-GB" sz="2000" dirty="0" err="1"/>
              <a:t>nauttien</a:t>
            </a:r>
            <a:endParaRPr lang="en-GB" sz="2000" dirty="0"/>
          </a:p>
          <a:p>
            <a:r>
              <a:rPr lang="en-GB" sz="2000" dirty="0" err="1"/>
              <a:t>Luontoliikunta</a:t>
            </a:r>
            <a:r>
              <a:rPr lang="en-GB" sz="2000" dirty="0"/>
              <a:t> </a:t>
            </a:r>
            <a:r>
              <a:rPr lang="en-GB" sz="2000" dirty="0" err="1"/>
              <a:t>soveltuu</a:t>
            </a:r>
            <a:r>
              <a:rPr lang="en-GB" sz="2000" dirty="0"/>
              <a:t> </a:t>
            </a:r>
            <a:r>
              <a:rPr lang="en-GB" sz="2000" dirty="0" err="1"/>
              <a:t>kaikille</a:t>
            </a:r>
            <a:r>
              <a:rPr lang="en-GB" sz="2000" dirty="0"/>
              <a:t>, </a:t>
            </a:r>
            <a:r>
              <a:rPr lang="en-GB" sz="2000" dirty="0" err="1"/>
              <a:t>elämänkaaren</a:t>
            </a:r>
            <a:r>
              <a:rPr lang="en-GB" sz="2000" dirty="0"/>
              <a:t> </a:t>
            </a:r>
            <a:r>
              <a:rPr lang="en-GB" sz="2000" dirty="0" err="1"/>
              <a:t>eri</a:t>
            </a:r>
            <a:r>
              <a:rPr lang="en-GB" sz="2000" dirty="0"/>
              <a:t> </a:t>
            </a:r>
            <a:r>
              <a:rPr lang="en-GB" sz="2000" dirty="0" err="1"/>
              <a:t>vaiheissa</a:t>
            </a:r>
            <a:r>
              <a:rPr lang="en-GB" sz="2000" dirty="0"/>
              <a:t>, </a:t>
            </a:r>
            <a:r>
              <a:rPr lang="en-GB" sz="2000" dirty="0" err="1"/>
              <a:t>kunhan</a:t>
            </a:r>
            <a:r>
              <a:rPr lang="en-GB" sz="2000" dirty="0"/>
              <a:t> </a:t>
            </a:r>
            <a:r>
              <a:rPr lang="en-GB" sz="2000" dirty="0" err="1"/>
              <a:t>esteettömien</a:t>
            </a:r>
            <a:r>
              <a:rPr lang="en-GB" sz="2000" dirty="0"/>
              <a:t> </a:t>
            </a:r>
            <a:r>
              <a:rPr lang="en-GB" sz="2000" dirty="0" err="1"/>
              <a:t>reittien</a:t>
            </a:r>
            <a:r>
              <a:rPr lang="en-GB" sz="2000" dirty="0"/>
              <a:t> </a:t>
            </a:r>
            <a:r>
              <a:rPr lang="en-GB" sz="2000" dirty="0" err="1"/>
              <a:t>tarjonnasta</a:t>
            </a:r>
            <a:r>
              <a:rPr lang="en-GB" sz="2000" dirty="0"/>
              <a:t> </a:t>
            </a:r>
            <a:r>
              <a:rPr lang="en-GB" sz="2000" dirty="0" err="1"/>
              <a:t>ja</a:t>
            </a:r>
            <a:r>
              <a:rPr lang="en-GB" sz="2000" dirty="0"/>
              <a:t> </a:t>
            </a:r>
            <a:r>
              <a:rPr lang="en-GB" sz="2000" dirty="0" err="1"/>
              <a:t>luontokohteiden</a:t>
            </a:r>
            <a:r>
              <a:rPr lang="en-GB" sz="2000" dirty="0"/>
              <a:t> </a:t>
            </a:r>
            <a:r>
              <a:rPr lang="en-GB" sz="2000" dirty="0" err="1"/>
              <a:t>saatavuudesta</a:t>
            </a:r>
            <a:r>
              <a:rPr lang="en-GB" sz="2000" dirty="0"/>
              <a:t> on </a:t>
            </a:r>
            <a:r>
              <a:rPr lang="en-GB" sz="2000" dirty="0" err="1"/>
              <a:t>huolehdittu</a:t>
            </a:r>
            <a:r>
              <a:rPr lang="en-GB" sz="2000" dirty="0"/>
              <a:t>. </a:t>
            </a:r>
          </a:p>
          <a:p>
            <a:r>
              <a:rPr lang="en-GB" sz="2000" dirty="0" err="1"/>
              <a:t>Tiivis</a:t>
            </a:r>
            <a:r>
              <a:rPr lang="en-GB" sz="2000" dirty="0"/>
              <a:t> </a:t>
            </a:r>
            <a:r>
              <a:rPr lang="en-GB" sz="2000" dirty="0" err="1"/>
              <a:t>ja</a:t>
            </a:r>
            <a:r>
              <a:rPr lang="en-GB" sz="2000" dirty="0"/>
              <a:t> </a:t>
            </a:r>
            <a:r>
              <a:rPr lang="en-GB" sz="2000" dirty="0" err="1"/>
              <a:t>vehreä</a:t>
            </a:r>
            <a:r>
              <a:rPr lang="en-GB" sz="2000" dirty="0"/>
              <a:t> </a:t>
            </a:r>
            <a:r>
              <a:rPr lang="en-GB" sz="2000" dirty="0" err="1"/>
              <a:t>kaupunki</a:t>
            </a:r>
            <a:r>
              <a:rPr lang="en-GB" sz="2000" dirty="0"/>
              <a:t> </a:t>
            </a:r>
            <a:r>
              <a:rPr lang="en-GB" sz="2000" dirty="0" err="1"/>
              <a:t>tukee</a:t>
            </a:r>
            <a:r>
              <a:rPr lang="en-GB" sz="2000" dirty="0"/>
              <a:t> </a:t>
            </a:r>
            <a:r>
              <a:rPr lang="en-GB" sz="2000" dirty="0" err="1"/>
              <a:t>ikääntyneiden</a:t>
            </a:r>
            <a:r>
              <a:rPr lang="en-GB" sz="2000" dirty="0"/>
              <a:t> </a:t>
            </a:r>
            <a:r>
              <a:rPr lang="en-GB" sz="2000" dirty="0" err="1"/>
              <a:t>arkiliikkumista</a:t>
            </a:r>
            <a:r>
              <a:rPr lang="en-GB" sz="2000" dirty="0"/>
              <a:t> </a:t>
            </a:r>
            <a:r>
              <a:rPr lang="en-GB" sz="2000" dirty="0" err="1"/>
              <a:t>ja</a:t>
            </a:r>
            <a:r>
              <a:rPr lang="en-GB" sz="2000" dirty="0"/>
              <a:t> </a:t>
            </a:r>
            <a:r>
              <a:rPr lang="en-GB" sz="2000" dirty="0" err="1"/>
              <a:t>terveyttä</a:t>
            </a:r>
            <a:endParaRPr lang="fi-FI" dirty="0"/>
          </a:p>
          <a:p>
            <a:endParaRPr lang="fi-FI" dirty="0"/>
          </a:p>
          <a:p>
            <a:endParaRPr lang="en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DEF482-5767-5044-A08D-DFF251C7D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8994" y="1528466"/>
            <a:ext cx="3585961" cy="2207567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dirty="0">
                <a:solidFill>
                  <a:schemeClr val="accent2"/>
                </a:solidFill>
              </a:rPr>
              <a:t>UKK-instituutin arvion mukaan liikkumattomuuden hinta Suomessa on vähintään 3 miljardia euroa vuosittain</a:t>
            </a:r>
          </a:p>
          <a:p>
            <a:pPr marL="0" indent="0" algn="ctr">
              <a:buNone/>
            </a:pPr>
            <a:r>
              <a:rPr lang="fi-FI" sz="1200" dirty="0">
                <a:solidFill>
                  <a:schemeClr val="accent2"/>
                </a:solidFill>
              </a:rPr>
              <a:t> (Vasankari T. ym. 2018)</a:t>
            </a:r>
          </a:p>
          <a:p>
            <a:pPr marL="0" indent="0" algn="ctr">
              <a:buNone/>
            </a:pPr>
            <a:r>
              <a:rPr lang="fi-FI" dirty="0">
                <a:solidFill>
                  <a:schemeClr val="accent2"/>
                </a:solidFill>
              </a:rPr>
              <a:t>Lähiluonto on suomalaisille tärkeä liikuntapaikka. Luonnossa liikkuminen myös koetaan kevyemmäksi kuin sisätiloissa.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462E38-F9D8-4FF4-B40F-EF62BBA51A8F}"/>
              </a:ext>
            </a:extLst>
          </p:cNvPr>
          <p:cNvSpPr txBox="1">
            <a:spLocks/>
          </p:cNvSpPr>
          <p:nvPr/>
        </p:nvSpPr>
        <p:spPr>
          <a:xfrm>
            <a:off x="358724" y="293975"/>
            <a:ext cx="2057401" cy="77282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0" i="1" dirty="0"/>
              <a:t>Luontoon</a:t>
            </a:r>
          </a:p>
          <a:p>
            <a:r>
              <a:rPr lang="fi-FI" sz="2400" b="0" i="1" dirty="0"/>
              <a:t>liikkumaan</a:t>
            </a:r>
            <a:br>
              <a:rPr lang="fi-FI" dirty="0"/>
            </a:br>
            <a:endParaRPr lang="fi-FI" dirty="0"/>
          </a:p>
          <a:p>
            <a:endParaRPr lang="fi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9982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BBF916-BE16-C64E-85A5-734D4D2A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CFDAE-42B6-774F-8F48-1A515DB387FA}" type="datetime1">
              <a:rPr lang="fi-FI" smtClean="0"/>
              <a:t>1.12.2020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847094-83E9-E54D-B2B3-0EB1F0C3E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56009" y="4767263"/>
            <a:ext cx="2057401" cy="273844"/>
          </a:xfrm>
        </p:spPr>
        <p:txBody>
          <a:bodyPr/>
          <a:lstStyle/>
          <a:p>
            <a:fld id="{BE3DC3EF-E713-B349-B345-97C442C7E6AC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B677B-52E7-3741-BBAC-F68704EB7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9044" y="1212351"/>
            <a:ext cx="4366955" cy="3095490"/>
          </a:xfrm>
        </p:spPr>
        <p:txBody>
          <a:bodyPr>
            <a:normAutofit fontScale="92500" lnSpcReduction="20000"/>
          </a:bodyPr>
          <a:lstStyle/>
          <a:p>
            <a:r>
              <a:rPr lang="fi-FI" sz="2000" dirty="0"/>
              <a:t>Maankäytön suunnittelu luo perustan hyvinvointia tukevalle yhdyskuntarakenteelle, jossa viherrakenteella on tärkeä osa.</a:t>
            </a:r>
          </a:p>
          <a:p>
            <a:r>
              <a:rPr lang="fi-FI" sz="2000" dirty="0"/>
              <a:t>Viherrakenteen ja sen tuottamien luontohyötyjen huomiointi tarvitsee yhteistyötä niin asiantuntijoiden, käytännön toimijoiden kuin päätöksentekijöidenkin kesken</a:t>
            </a:r>
          </a:p>
          <a:p>
            <a:r>
              <a:rPr lang="fi-FI" sz="2000" dirty="0"/>
              <a:t>Asukkaiden osallistaminen ja heille tärkeiden ja merkityksellisten luontoalueiden tunnistaminen on tärkeää</a:t>
            </a:r>
            <a:endParaRPr lang="fi-FI" dirty="0"/>
          </a:p>
          <a:p>
            <a:endParaRPr lang="en-FI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DEF482-5767-5044-A08D-DFF251C7D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8164" y="1215662"/>
            <a:ext cx="3425246" cy="2834640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fi-FI" dirty="0">
                <a:solidFill>
                  <a:schemeClr val="tx2"/>
                </a:solidFill>
              </a:rPr>
              <a:t>Kaupunkipuusto on merkittävä osa kaupunkiluontoa ja useat kaupungit maailmalla ovat asettaneet kaupunkipuiden määrälle ja laadulle strategisia tavoitteita. Suomessa kaupunkipuulinjauksia löytyy ainakin </a:t>
            </a:r>
            <a:r>
              <a:rPr lang="fi-FI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Helsingistä</a:t>
            </a:r>
            <a:r>
              <a:rPr lang="fi-FI" dirty="0">
                <a:solidFill>
                  <a:schemeClr val="tx2"/>
                </a:solidFill>
              </a:rPr>
              <a:t>, </a:t>
            </a:r>
            <a:r>
              <a:rPr lang="fi-FI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Turusta</a:t>
            </a:r>
            <a:r>
              <a:rPr lang="fi-FI" dirty="0">
                <a:solidFill>
                  <a:schemeClr val="tx2"/>
                </a:solidFill>
              </a:rPr>
              <a:t> ja </a:t>
            </a:r>
            <a:r>
              <a:rPr lang="fi-FI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Raahesta</a:t>
            </a:r>
            <a:r>
              <a:rPr lang="fi-FI" dirty="0">
                <a:solidFill>
                  <a:schemeClr val="tx2"/>
                </a:solidFill>
              </a:rPr>
              <a:t> (PDF)</a:t>
            </a:r>
          </a:p>
          <a:p>
            <a:pPr marL="0" lvl="0" indent="0" algn="ctr">
              <a:buNone/>
            </a:pPr>
            <a:endParaRPr lang="fi-FI" dirty="0">
              <a:solidFill>
                <a:schemeClr val="tx2"/>
              </a:solidFill>
            </a:endParaRPr>
          </a:p>
          <a:p>
            <a:pPr marL="0" lvl="0" indent="0" algn="ctr">
              <a:buNone/>
            </a:pPr>
            <a:r>
              <a:rPr lang="fi-FI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Virtaa viherrakenteesta –tietopankkiin</a:t>
            </a:r>
            <a:r>
              <a:rPr lang="fi-FI" dirty="0">
                <a:solidFill>
                  <a:schemeClr val="tx2"/>
                </a:solidFill>
              </a:rPr>
              <a:t> on koottu tietoa ja välineitä viherympäristön suunnitteluun. Yhteistyöhön lähiluonnon turvaamisessa opastaa esimerkiksi </a:t>
            </a:r>
            <a:r>
              <a:rPr lang="fi-FI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Koulumetsäopas</a:t>
            </a:r>
            <a:r>
              <a:rPr lang="fi-FI" dirty="0">
                <a:solidFill>
                  <a:schemeClr val="tx2"/>
                </a:solidFill>
              </a:rPr>
              <a:t> (PDF)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462E38-F9D8-4FF4-B40F-EF62BBA51A8F}"/>
              </a:ext>
            </a:extLst>
          </p:cNvPr>
          <p:cNvSpPr txBox="1">
            <a:spLocks/>
          </p:cNvSpPr>
          <p:nvPr/>
        </p:nvSpPr>
        <p:spPr>
          <a:xfrm>
            <a:off x="358724" y="293975"/>
            <a:ext cx="2404796" cy="772825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0" i="1" dirty="0"/>
              <a:t>Viherrakenteen turvaaminen</a:t>
            </a:r>
            <a:br>
              <a:rPr lang="fi-FI" dirty="0"/>
            </a:br>
            <a:endParaRPr lang="fi-FI" dirty="0"/>
          </a:p>
          <a:p>
            <a:endParaRPr lang="fi-FI" dirty="0"/>
          </a:p>
          <a:p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96734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4a731a">
      <a:dk1>
        <a:srgbClr val="95C11F"/>
      </a:dk1>
      <a:lt1>
        <a:srgbClr val="FFFFFF"/>
      </a:lt1>
      <a:dk2>
        <a:srgbClr val="497319"/>
      </a:dk2>
      <a:lt2>
        <a:srgbClr val="FFFFFF"/>
      </a:lt2>
      <a:accent1>
        <a:srgbClr val="95C11F"/>
      </a:accent1>
      <a:accent2>
        <a:srgbClr val="497319"/>
      </a:accent2>
      <a:accent3>
        <a:srgbClr val="FAB600"/>
      </a:accent3>
      <a:accent4>
        <a:srgbClr val="BEB806"/>
      </a:accent4>
      <a:accent5>
        <a:srgbClr val="1BA2DD"/>
      </a:accent5>
      <a:accent6>
        <a:srgbClr val="000000"/>
      </a:accent6>
      <a:hlink>
        <a:srgbClr val="49731A"/>
      </a:hlink>
      <a:folHlink>
        <a:srgbClr val="49731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b25b787659ae01c678066d46fcd949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643c11cf4c13186185f95add12dbb6b8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2E1AB6-F16A-4246-8864-8ADBD7F1040B}">
  <ds:schemaRefs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ebb82943-49da-4504-a2f3-a33fb2eb95f1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8A44BC1-7263-48BA-8248-F11D937FE8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30242F-25CB-47A6-8396-A9F994BA1E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Kestävä kaupunki, ppt-malli</Template>
  <TotalTime>3815</TotalTime>
  <Words>618</Words>
  <Application>Microsoft Office PowerPoint</Application>
  <PresentationFormat>Näytössä katseltava esitys (16:9)</PresentationFormat>
  <Paragraphs>83</Paragraphs>
  <Slides>10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Käyttäjälle</vt:lpstr>
      <vt:lpstr>Elämän- mittainen lähivihreä- polku</vt:lpstr>
      <vt:lpstr>Elämän-mittainen lähivihreä-polku – Tietopaketti lähiluonnon hyvinvointi-vaikutuksista </vt:lpstr>
      <vt:lpstr>Lähiluontoa kaikille, kaikissa elämän-vaiheissa </vt:lpstr>
      <vt:lpstr>PowerPoint-esitys</vt:lpstr>
      <vt:lpstr>PowerPoint-esitys</vt:lpstr>
      <vt:lpstr>PowerPoint-esitys</vt:lpstr>
      <vt:lpstr>PowerPoint-esitys</vt:lpstr>
      <vt:lpstr>PowerPoint-esitys</vt:lpstr>
      <vt:lpstr>Lue lisää: www.kestavakaupunki.fi/lahivihrea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Malinen Henna</dc:creator>
  <cp:lastModifiedBy>Nufar Finel</cp:lastModifiedBy>
  <cp:revision>144</cp:revision>
  <dcterms:created xsi:type="dcterms:W3CDTF">2020-03-02T11:28:24Z</dcterms:created>
  <dcterms:modified xsi:type="dcterms:W3CDTF">2020-12-01T08:29:06Z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